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24"/>
  </p:notesMasterIdLst>
  <p:handoutMasterIdLst>
    <p:handoutMasterId r:id="rId25"/>
  </p:handoutMasterIdLst>
  <p:sldIdLst>
    <p:sldId id="327" r:id="rId5"/>
    <p:sldId id="330" r:id="rId6"/>
    <p:sldId id="331" r:id="rId7"/>
    <p:sldId id="332" r:id="rId8"/>
    <p:sldId id="262" r:id="rId9"/>
    <p:sldId id="333" r:id="rId10"/>
    <p:sldId id="334" r:id="rId11"/>
    <p:sldId id="298" r:id="rId12"/>
    <p:sldId id="302" r:id="rId13"/>
    <p:sldId id="337" r:id="rId14"/>
    <p:sldId id="265" r:id="rId15"/>
    <p:sldId id="266" r:id="rId16"/>
    <p:sldId id="276" r:id="rId17"/>
    <p:sldId id="303" r:id="rId18"/>
    <p:sldId id="293" r:id="rId19"/>
    <p:sldId id="277" r:id="rId20"/>
    <p:sldId id="284" r:id="rId21"/>
    <p:sldId id="304" r:id="rId22"/>
    <p:sldId id="329" r:id="rId2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98" d="100"/>
          <a:sy n="98" d="100"/>
        </p:scale>
        <p:origin x="31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F8CEFF-731C-4EFD-8579-0D0382FCFEA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FA94EB-8507-429E-BCC5-38F9544FA8B4}">
      <dgm:prSet/>
      <dgm:spPr/>
      <dgm:t>
        <a:bodyPr/>
        <a:lstStyle/>
        <a:p>
          <a:r>
            <a:rPr lang="en-US" b="1"/>
            <a:t>Request to Falcon9 via URL</a:t>
          </a:r>
          <a:endParaRPr lang="en-US"/>
        </a:p>
      </dgm:t>
    </dgm:pt>
    <dgm:pt modelId="{5FA415AC-1C55-443A-8BC6-D87BDBCA6519}" type="parTrans" cxnId="{53BD9ED4-6173-48FD-8A19-0179BECE3160}">
      <dgm:prSet/>
      <dgm:spPr/>
      <dgm:t>
        <a:bodyPr/>
        <a:lstStyle/>
        <a:p>
          <a:endParaRPr lang="en-US"/>
        </a:p>
      </dgm:t>
    </dgm:pt>
    <dgm:pt modelId="{04245352-BCA0-4E98-B253-FA84DB3D4F1A}" type="sibTrans" cxnId="{53BD9ED4-6173-48FD-8A19-0179BECE3160}">
      <dgm:prSet/>
      <dgm:spPr/>
      <dgm:t>
        <a:bodyPr/>
        <a:lstStyle/>
        <a:p>
          <a:endParaRPr lang="en-US"/>
        </a:p>
      </dgm:t>
    </dgm:pt>
    <dgm:pt modelId="{9E0115BD-5420-4B81-AE22-E81D8A7C671C}">
      <dgm:prSet/>
      <dgm:spPr/>
      <dgm:t>
        <a:bodyPr/>
        <a:lstStyle/>
        <a:p>
          <a:r>
            <a:rPr lang="en-US" b="1" i="0"/>
            <a:t>Column</a:t>
          </a:r>
          <a:r>
            <a:rPr lang="en-US" b="1"/>
            <a:t> extraction HTML table header</a:t>
          </a:r>
          <a:endParaRPr lang="en-US"/>
        </a:p>
      </dgm:t>
    </dgm:pt>
    <dgm:pt modelId="{C5566889-155A-44B5-BDF0-1D36DA20D4BB}" type="parTrans" cxnId="{43A269BB-A1C2-4060-B121-50913CC30A89}">
      <dgm:prSet/>
      <dgm:spPr/>
      <dgm:t>
        <a:bodyPr/>
        <a:lstStyle/>
        <a:p>
          <a:endParaRPr lang="en-US"/>
        </a:p>
      </dgm:t>
    </dgm:pt>
    <dgm:pt modelId="{BB2A2723-B4A5-4B58-BF7E-10BB097F36E4}" type="sibTrans" cxnId="{43A269BB-A1C2-4060-B121-50913CC30A89}">
      <dgm:prSet/>
      <dgm:spPr/>
      <dgm:t>
        <a:bodyPr/>
        <a:lstStyle/>
        <a:p>
          <a:endParaRPr lang="en-US"/>
        </a:p>
      </dgm:t>
    </dgm:pt>
    <dgm:pt modelId="{A8F60706-85AD-4FB2-84B5-EDFC9F3D87D4}">
      <dgm:prSet/>
      <dgm:spPr/>
      <dgm:t>
        <a:bodyPr/>
        <a:lstStyle/>
        <a:p>
          <a:r>
            <a:rPr lang="en-US" b="1"/>
            <a:t>Data frame by parsing html tables</a:t>
          </a:r>
          <a:endParaRPr lang="en-US"/>
        </a:p>
      </dgm:t>
    </dgm:pt>
    <dgm:pt modelId="{7AD87009-97AF-47B3-8ECD-3E674CDB3EA6}" type="parTrans" cxnId="{59FD0702-766D-442E-B532-74420BF4B68F}">
      <dgm:prSet/>
      <dgm:spPr/>
      <dgm:t>
        <a:bodyPr/>
        <a:lstStyle/>
        <a:p>
          <a:endParaRPr lang="en-US"/>
        </a:p>
      </dgm:t>
    </dgm:pt>
    <dgm:pt modelId="{52F35149-B519-4AE7-BA7E-5E4D2CCD020D}" type="sibTrans" cxnId="{59FD0702-766D-442E-B532-74420BF4B68F}">
      <dgm:prSet/>
      <dgm:spPr/>
      <dgm:t>
        <a:bodyPr/>
        <a:lstStyle/>
        <a:p>
          <a:endParaRPr lang="en-US"/>
        </a:p>
      </dgm:t>
    </dgm:pt>
    <dgm:pt modelId="{82D4B7D0-FE27-42A7-B86A-0AC9F8B8219E}" type="pres">
      <dgm:prSet presAssocID="{8EF8CEFF-731C-4EFD-8579-0D0382FCFEAB}" presName="Name0" presStyleCnt="0">
        <dgm:presLayoutVars>
          <dgm:dir/>
          <dgm:animLvl val="lvl"/>
          <dgm:resizeHandles val="exact"/>
        </dgm:presLayoutVars>
      </dgm:prSet>
      <dgm:spPr/>
    </dgm:pt>
    <dgm:pt modelId="{9DE6B9F0-8DEA-4801-A10E-59A45FE48424}" type="pres">
      <dgm:prSet presAssocID="{32FA94EB-8507-429E-BCC5-38F9544FA8B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C738A0B-5266-4F92-87FC-448CA2589F29}" type="pres">
      <dgm:prSet presAssocID="{04245352-BCA0-4E98-B253-FA84DB3D4F1A}" presName="parTxOnlySpace" presStyleCnt="0"/>
      <dgm:spPr/>
    </dgm:pt>
    <dgm:pt modelId="{2D011446-3F97-48BB-A570-FA79D5089558}" type="pres">
      <dgm:prSet presAssocID="{9E0115BD-5420-4B81-AE22-E81D8A7C671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1CD6AA5-BA13-4A37-B0CC-34878880B45E}" type="pres">
      <dgm:prSet presAssocID="{BB2A2723-B4A5-4B58-BF7E-10BB097F36E4}" presName="parTxOnlySpace" presStyleCnt="0"/>
      <dgm:spPr/>
    </dgm:pt>
    <dgm:pt modelId="{B014E80F-8E57-4625-9567-6E5214875306}" type="pres">
      <dgm:prSet presAssocID="{A8F60706-85AD-4FB2-84B5-EDFC9F3D87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FD0702-766D-442E-B532-74420BF4B68F}" srcId="{8EF8CEFF-731C-4EFD-8579-0D0382FCFEAB}" destId="{A8F60706-85AD-4FB2-84B5-EDFC9F3D87D4}" srcOrd="2" destOrd="0" parTransId="{7AD87009-97AF-47B3-8ECD-3E674CDB3EA6}" sibTransId="{52F35149-B519-4AE7-BA7E-5E4D2CCD020D}"/>
    <dgm:cxn modelId="{4BB6C435-B8C8-413F-B47E-0926FDBE2704}" type="presOf" srcId="{32FA94EB-8507-429E-BCC5-38F9544FA8B4}" destId="{9DE6B9F0-8DEA-4801-A10E-59A45FE48424}" srcOrd="0" destOrd="0" presId="urn:microsoft.com/office/officeart/2005/8/layout/chevron1"/>
    <dgm:cxn modelId="{AD0D3A67-4A5A-4161-988D-D38C40377139}" type="presOf" srcId="{9E0115BD-5420-4B81-AE22-E81D8A7C671C}" destId="{2D011446-3F97-48BB-A570-FA79D5089558}" srcOrd="0" destOrd="0" presId="urn:microsoft.com/office/officeart/2005/8/layout/chevron1"/>
    <dgm:cxn modelId="{7784F197-4D61-4A4D-8F56-F479C94C4F0E}" type="presOf" srcId="{A8F60706-85AD-4FB2-84B5-EDFC9F3D87D4}" destId="{B014E80F-8E57-4625-9567-6E5214875306}" srcOrd="0" destOrd="0" presId="urn:microsoft.com/office/officeart/2005/8/layout/chevron1"/>
    <dgm:cxn modelId="{43A269BB-A1C2-4060-B121-50913CC30A89}" srcId="{8EF8CEFF-731C-4EFD-8579-0D0382FCFEAB}" destId="{9E0115BD-5420-4B81-AE22-E81D8A7C671C}" srcOrd="1" destOrd="0" parTransId="{C5566889-155A-44B5-BDF0-1D36DA20D4BB}" sibTransId="{BB2A2723-B4A5-4B58-BF7E-10BB097F36E4}"/>
    <dgm:cxn modelId="{D52C9FC9-A339-4725-8628-B72D7425E885}" type="presOf" srcId="{8EF8CEFF-731C-4EFD-8579-0D0382FCFEAB}" destId="{82D4B7D0-FE27-42A7-B86A-0AC9F8B8219E}" srcOrd="0" destOrd="0" presId="urn:microsoft.com/office/officeart/2005/8/layout/chevron1"/>
    <dgm:cxn modelId="{53BD9ED4-6173-48FD-8A19-0179BECE3160}" srcId="{8EF8CEFF-731C-4EFD-8579-0D0382FCFEAB}" destId="{32FA94EB-8507-429E-BCC5-38F9544FA8B4}" srcOrd="0" destOrd="0" parTransId="{5FA415AC-1C55-443A-8BC6-D87BDBCA6519}" sibTransId="{04245352-BCA0-4E98-B253-FA84DB3D4F1A}"/>
    <dgm:cxn modelId="{650B15E6-CAD1-4BD7-8DC4-69F27B646544}" type="presParOf" srcId="{82D4B7D0-FE27-42A7-B86A-0AC9F8B8219E}" destId="{9DE6B9F0-8DEA-4801-A10E-59A45FE48424}" srcOrd="0" destOrd="0" presId="urn:microsoft.com/office/officeart/2005/8/layout/chevron1"/>
    <dgm:cxn modelId="{D67D1B45-F834-4848-A56B-83EC8EFAE13D}" type="presParOf" srcId="{82D4B7D0-FE27-42A7-B86A-0AC9F8B8219E}" destId="{9C738A0B-5266-4F92-87FC-448CA2589F29}" srcOrd="1" destOrd="0" presId="urn:microsoft.com/office/officeart/2005/8/layout/chevron1"/>
    <dgm:cxn modelId="{5A3C1C30-9F5F-4878-B4B9-110C401EA0E1}" type="presParOf" srcId="{82D4B7D0-FE27-42A7-B86A-0AC9F8B8219E}" destId="{2D011446-3F97-48BB-A570-FA79D5089558}" srcOrd="2" destOrd="0" presId="urn:microsoft.com/office/officeart/2005/8/layout/chevron1"/>
    <dgm:cxn modelId="{343F30B3-D515-4146-856C-B78AE6383685}" type="presParOf" srcId="{82D4B7D0-FE27-42A7-B86A-0AC9F8B8219E}" destId="{C1CD6AA5-BA13-4A37-B0CC-34878880B45E}" srcOrd="3" destOrd="0" presId="urn:microsoft.com/office/officeart/2005/8/layout/chevron1"/>
    <dgm:cxn modelId="{04606381-30F1-470E-877A-3F3580E8B84E}" type="presParOf" srcId="{82D4B7D0-FE27-42A7-B86A-0AC9F8B8219E}" destId="{B014E80F-8E57-4625-9567-6E52148753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F8CEFF-731C-4EFD-8579-0D0382FCFEA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FA94EB-8507-429E-BCC5-38F9544FA8B4}">
      <dgm:prSet/>
      <dgm:spPr/>
      <dgm:t>
        <a:bodyPr/>
        <a:lstStyle/>
        <a:p>
          <a:r>
            <a:rPr lang="en-US" dirty="0"/>
            <a:t>Identified missing value</a:t>
          </a:r>
        </a:p>
      </dgm:t>
    </dgm:pt>
    <dgm:pt modelId="{5FA415AC-1C55-443A-8BC6-D87BDBCA6519}" type="parTrans" cxnId="{53BD9ED4-6173-48FD-8A19-0179BECE3160}">
      <dgm:prSet/>
      <dgm:spPr/>
      <dgm:t>
        <a:bodyPr/>
        <a:lstStyle/>
        <a:p>
          <a:endParaRPr lang="en-US"/>
        </a:p>
      </dgm:t>
    </dgm:pt>
    <dgm:pt modelId="{04245352-BCA0-4E98-B253-FA84DB3D4F1A}" type="sibTrans" cxnId="{53BD9ED4-6173-48FD-8A19-0179BECE3160}">
      <dgm:prSet/>
      <dgm:spPr/>
      <dgm:t>
        <a:bodyPr/>
        <a:lstStyle/>
        <a:p>
          <a:endParaRPr lang="en-US"/>
        </a:p>
      </dgm:t>
    </dgm:pt>
    <dgm:pt modelId="{9E0115BD-5420-4B81-AE22-E81D8A7C671C}">
      <dgm:prSet/>
      <dgm:spPr/>
      <dgm:t>
        <a:bodyPr/>
        <a:lstStyle/>
        <a:p>
          <a:r>
            <a:rPr lang="en-US" dirty="0"/>
            <a:t>Replaced missing values</a:t>
          </a:r>
        </a:p>
      </dgm:t>
    </dgm:pt>
    <dgm:pt modelId="{C5566889-155A-44B5-BDF0-1D36DA20D4BB}" type="parTrans" cxnId="{43A269BB-A1C2-4060-B121-50913CC30A89}">
      <dgm:prSet/>
      <dgm:spPr/>
      <dgm:t>
        <a:bodyPr/>
        <a:lstStyle/>
        <a:p>
          <a:endParaRPr lang="en-US"/>
        </a:p>
      </dgm:t>
    </dgm:pt>
    <dgm:pt modelId="{BB2A2723-B4A5-4B58-BF7E-10BB097F36E4}" type="sibTrans" cxnId="{43A269BB-A1C2-4060-B121-50913CC30A89}">
      <dgm:prSet/>
      <dgm:spPr/>
      <dgm:t>
        <a:bodyPr/>
        <a:lstStyle/>
        <a:p>
          <a:endParaRPr lang="en-US"/>
        </a:p>
      </dgm:t>
    </dgm:pt>
    <dgm:pt modelId="{A8F60706-85AD-4FB2-84B5-EDFC9F3D87D4}">
      <dgm:prSet/>
      <dgm:spPr/>
      <dgm:t>
        <a:bodyPr/>
        <a:lstStyle/>
        <a:p>
          <a:r>
            <a:rPr lang="en-US" dirty="0"/>
            <a:t>Changed some categorical data to numerical</a:t>
          </a:r>
        </a:p>
      </dgm:t>
    </dgm:pt>
    <dgm:pt modelId="{7AD87009-97AF-47B3-8ECD-3E674CDB3EA6}" type="parTrans" cxnId="{59FD0702-766D-442E-B532-74420BF4B68F}">
      <dgm:prSet/>
      <dgm:spPr/>
      <dgm:t>
        <a:bodyPr/>
        <a:lstStyle/>
        <a:p>
          <a:endParaRPr lang="en-US"/>
        </a:p>
      </dgm:t>
    </dgm:pt>
    <dgm:pt modelId="{52F35149-B519-4AE7-BA7E-5E4D2CCD020D}" type="sibTrans" cxnId="{59FD0702-766D-442E-B532-74420BF4B68F}">
      <dgm:prSet/>
      <dgm:spPr/>
      <dgm:t>
        <a:bodyPr/>
        <a:lstStyle/>
        <a:p>
          <a:endParaRPr lang="en-US"/>
        </a:p>
      </dgm:t>
    </dgm:pt>
    <dgm:pt modelId="{82D4B7D0-FE27-42A7-B86A-0AC9F8B8219E}" type="pres">
      <dgm:prSet presAssocID="{8EF8CEFF-731C-4EFD-8579-0D0382FCFEAB}" presName="Name0" presStyleCnt="0">
        <dgm:presLayoutVars>
          <dgm:dir/>
          <dgm:animLvl val="lvl"/>
          <dgm:resizeHandles val="exact"/>
        </dgm:presLayoutVars>
      </dgm:prSet>
      <dgm:spPr/>
    </dgm:pt>
    <dgm:pt modelId="{9DE6B9F0-8DEA-4801-A10E-59A45FE48424}" type="pres">
      <dgm:prSet presAssocID="{32FA94EB-8507-429E-BCC5-38F9544FA8B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C738A0B-5266-4F92-87FC-448CA2589F29}" type="pres">
      <dgm:prSet presAssocID="{04245352-BCA0-4E98-B253-FA84DB3D4F1A}" presName="parTxOnlySpace" presStyleCnt="0"/>
      <dgm:spPr/>
    </dgm:pt>
    <dgm:pt modelId="{2D011446-3F97-48BB-A570-FA79D5089558}" type="pres">
      <dgm:prSet presAssocID="{9E0115BD-5420-4B81-AE22-E81D8A7C671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1CD6AA5-BA13-4A37-B0CC-34878880B45E}" type="pres">
      <dgm:prSet presAssocID="{BB2A2723-B4A5-4B58-BF7E-10BB097F36E4}" presName="parTxOnlySpace" presStyleCnt="0"/>
      <dgm:spPr/>
    </dgm:pt>
    <dgm:pt modelId="{B014E80F-8E57-4625-9567-6E5214875306}" type="pres">
      <dgm:prSet presAssocID="{A8F60706-85AD-4FB2-84B5-EDFC9F3D87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FD0702-766D-442E-B532-74420BF4B68F}" srcId="{8EF8CEFF-731C-4EFD-8579-0D0382FCFEAB}" destId="{A8F60706-85AD-4FB2-84B5-EDFC9F3D87D4}" srcOrd="2" destOrd="0" parTransId="{7AD87009-97AF-47B3-8ECD-3E674CDB3EA6}" sibTransId="{52F35149-B519-4AE7-BA7E-5E4D2CCD020D}"/>
    <dgm:cxn modelId="{4BB6C435-B8C8-413F-B47E-0926FDBE2704}" type="presOf" srcId="{32FA94EB-8507-429E-BCC5-38F9544FA8B4}" destId="{9DE6B9F0-8DEA-4801-A10E-59A45FE48424}" srcOrd="0" destOrd="0" presId="urn:microsoft.com/office/officeart/2005/8/layout/chevron1"/>
    <dgm:cxn modelId="{AD0D3A67-4A5A-4161-988D-D38C40377139}" type="presOf" srcId="{9E0115BD-5420-4B81-AE22-E81D8A7C671C}" destId="{2D011446-3F97-48BB-A570-FA79D5089558}" srcOrd="0" destOrd="0" presId="urn:microsoft.com/office/officeart/2005/8/layout/chevron1"/>
    <dgm:cxn modelId="{7784F197-4D61-4A4D-8F56-F479C94C4F0E}" type="presOf" srcId="{A8F60706-85AD-4FB2-84B5-EDFC9F3D87D4}" destId="{B014E80F-8E57-4625-9567-6E5214875306}" srcOrd="0" destOrd="0" presId="urn:microsoft.com/office/officeart/2005/8/layout/chevron1"/>
    <dgm:cxn modelId="{43A269BB-A1C2-4060-B121-50913CC30A89}" srcId="{8EF8CEFF-731C-4EFD-8579-0D0382FCFEAB}" destId="{9E0115BD-5420-4B81-AE22-E81D8A7C671C}" srcOrd="1" destOrd="0" parTransId="{C5566889-155A-44B5-BDF0-1D36DA20D4BB}" sibTransId="{BB2A2723-B4A5-4B58-BF7E-10BB097F36E4}"/>
    <dgm:cxn modelId="{D52C9FC9-A339-4725-8628-B72D7425E885}" type="presOf" srcId="{8EF8CEFF-731C-4EFD-8579-0D0382FCFEAB}" destId="{82D4B7D0-FE27-42A7-B86A-0AC9F8B8219E}" srcOrd="0" destOrd="0" presId="urn:microsoft.com/office/officeart/2005/8/layout/chevron1"/>
    <dgm:cxn modelId="{53BD9ED4-6173-48FD-8A19-0179BECE3160}" srcId="{8EF8CEFF-731C-4EFD-8579-0D0382FCFEAB}" destId="{32FA94EB-8507-429E-BCC5-38F9544FA8B4}" srcOrd="0" destOrd="0" parTransId="{5FA415AC-1C55-443A-8BC6-D87BDBCA6519}" sibTransId="{04245352-BCA0-4E98-B253-FA84DB3D4F1A}"/>
    <dgm:cxn modelId="{650B15E6-CAD1-4BD7-8DC4-69F27B646544}" type="presParOf" srcId="{82D4B7D0-FE27-42A7-B86A-0AC9F8B8219E}" destId="{9DE6B9F0-8DEA-4801-A10E-59A45FE48424}" srcOrd="0" destOrd="0" presId="urn:microsoft.com/office/officeart/2005/8/layout/chevron1"/>
    <dgm:cxn modelId="{D67D1B45-F834-4848-A56B-83EC8EFAE13D}" type="presParOf" srcId="{82D4B7D0-FE27-42A7-B86A-0AC9F8B8219E}" destId="{9C738A0B-5266-4F92-87FC-448CA2589F29}" srcOrd="1" destOrd="0" presId="urn:microsoft.com/office/officeart/2005/8/layout/chevron1"/>
    <dgm:cxn modelId="{5A3C1C30-9F5F-4878-B4B9-110C401EA0E1}" type="presParOf" srcId="{82D4B7D0-FE27-42A7-B86A-0AC9F8B8219E}" destId="{2D011446-3F97-48BB-A570-FA79D5089558}" srcOrd="2" destOrd="0" presId="urn:microsoft.com/office/officeart/2005/8/layout/chevron1"/>
    <dgm:cxn modelId="{343F30B3-D515-4146-856C-B78AE6383685}" type="presParOf" srcId="{82D4B7D0-FE27-42A7-B86A-0AC9F8B8219E}" destId="{C1CD6AA5-BA13-4A37-B0CC-34878880B45E}" srcOrd="3" destOrd="0" presId="urn:microsoft.com/office/officeart/2005/8/layout/chevron1"/>
    <dgm:cxn modelId="{04606381-30F1-470E-877A-3F3580E8B84E}" type="presParOf" srcId="{82D4B7D0-FE27-42A7-B86A-0AC9F8B8219E}" destId="{B014E80F-8E57-4625-9567-6E52148753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6B9F0-8DEA-4801-A10E-59A45FE48424}">
      <dsp:nvSpPr>
        <dsp:cNvPr id="0" name=""/>
        <dsp:cNvSpPr/>
      </dsp:nvSpPr>
      <dsp:spPr>
        <a:xfrm>
          <a:off x="1599" y="1713594"/>
          <a:ext cx="1949214" cy="7796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Request to Falcon9 via URL</a:t>
          </a:r>
          <a:endParaRPr lang="en-US" sz="1300" kern="1200"/>
        </a:p>
      </dsp:txBody>
      <dsp:txXfrm>
        <a:off x="391442" y="1713594"/>
        <a:ext cx="1169529" cy="779685"/>
      </dsp:txXfrm>
    </dsp:sp>
    <dsp:sp modelId="{2D011446-3F97-48BB-A570-FA79D5089558}">
      <dsp:nvSpPr>
        <dsp:cNvPr id="0" name=""/>
        <dsp:cNvSpPr/>
      </dsp:nvSpPr>
      <dsp:spPr>
        <a:xfrm>
          <a:off x="1755892" y="1713594"/>
          <a:ext cx="1949214" cy="7796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Column</a:t>
          </a:r>
          <a:r>
            <a:rPr lang="en-US" sz="1300" b="1" kern="1200"/>
            <a:t> extraction HTML table header</a:t>
          </a:r>
          <a:endParaRPr lang="en-US" sz="1300" kern="1200"/>
        </a:p>
      </dsp:txBody>
      <dsp:txXfrm>
        <a:off x="2145735" y="1713594"/>
        <a:ext cx="1169529" cy="779685"/>
      </dsp:txXfrm>
    </dsp:sp>
    <dsp:sp modelId="{B014E80F-8E57-4625-9567-6E5214875306}">
      <dsp:nvSpPr>
        <dsp:cNvPr id="0" name=""/>
        <dsp:cNvSpPr/>
      </dsp:nvSpPr>
      <dsp:spPr>
        <a:xfrm>
          <a:off x="3510185" y="1713594"/>
          <a:ext cx="1949214" cy="7796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Data frame by parsing html tables</a:t>
          </a:r>
          <a:endParaRPr lang="en-US" sz="1300" kern="1200"/>
        </a:p>
      </dsp:txBody>
      <dsp:txXfrm>
        <a:off x="3900028" y="1713594"/>
        <a:ext cx="1169529" cy="7796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6B9F0-8DEA-4801-A10E-59A45FE48424}">
      <dsp:nvSpPr>
        <dsp:cNvPr id="0" name=""/>
        <dsp:cNvSpPr/>
      </dsp:nvSpPr>
      <dsp:spPr>
        <a:xfrm>
          <a:off x="1599" y="1713594"/>
          <a:ext cx="1949214" cy="7796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Identified missing value</a:t>
          </a:r>
        </a:p>
      </dsp:txBody>
      <dsp:txXfrm>
        <a:off x="391442" y="1713594"/>
        <a:ext cx="1169529" cy="779685"/>
      </dsp:txXfrm>
    </dsp:sp>
    <dsp:sp modelId="{2D011446-3F97-48BB-A570-FA79D5089558}">
      <dsp:nvSpPr>
        <dsp:cNvPr id="0" name=""/>
        <dsp:cNvSpPr/>
      </dsp:nvSpPr>
      <dsp:spPr>
        <a:xfrm>
          <a:off x="1755892" y="1713594"/>
          <a:ext cx="1949214" cy="7796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Replaced missing values</a:t>
          </a:r>
        </a:p>
      </dsp:txBody>
      <dsp:txXfrm>
        <a:off x="2145735" y="1713594"/>
        <a:ext cx="1169529" cy="779685"/>
      </dsp:txXfrm>
    </dsp:sp>
    <dsp:sp modelId="{B014E80F-8E57-4625-9567-6E5214875306}">
      <dsp:nvSpPr>
        <dsp:cNvPr id="0" name=""/>
        <dsp:cNvSpPr/>
      </dsp:nvSpPr>
      <dsp:spPr>
        <a:xfrm>
          <a:off x="3510185" y="1713594"/>
          <a:ext cx="1949214" cy="7796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Changed some categorical data to numerical</a:t>
          </a:r>
        </a:p>
      </dsp:txBody>
      <dsp:txXfrm>
        <a:off x="3900028" y="1713594"/>
        <a:ext cx="1169529" cy="779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ladySiayor/Cousera_Course/blob/main/notebooks/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dySiayor/Cousera_Course/blob/main/notebooks/jupyter-labs-eda-sql-coursera_sqllite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dySiayor/Cousera_Course/blob/main/notebooks/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web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Surii/data-science-capstone/blob/master/Capstone.ipynb" TargetMode="External"/><Relationship Id="rId2" Type="http://schemas.openxmlformats.org/officeDocument/2006/relationships/hyperlink" Target="https://github.com/ianSurii/data-science-capstone/blob/master/Web%20scrapping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ladySiayor/Cousera_Course/blob/main/notebooks/jupyter-labs-webscraping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Abigail Tawiah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April,2024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data set were  null values and some missing data values. There also existed values in formats that were not appropriate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link to how it was achieved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71AACC5-7F27-02AD-7820-58751DB1F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158727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9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the purposes of EDA,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queires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used. Below are some queries and brief description: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600" i="0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 :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i="0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%</a:t>
            </a:r>
            <a:r>
              <a:rPr lang="en-US" sz="1800" b="1" i="1" dirty="0" err="1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sql</a:t>
            </a:r>
            <a:r>
              <a:rPr lang="en-US" sz="1800" b="1" i="1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SELECT MIN(Date) FROM SPACEXTABLE WHERE </a:t>
            </a:r>
            <a:r>
              <a:rPr lang="en-US" sz="1800" b="1" i="1" dirty="0" err="1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Landing_Outcome</a:t>
            </a:r>
            <a:r>
              <a:rPr lang="en-US" sz="1800" b="1" i="1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like '</a:t>
            </a:r>
            <a:r>
              <a:rPr lang="en-US" sz="1800" b="1" i="1" dirty="0" err="1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Success%ground</a:t>
            </a:r>
            <a:r>
              <a:rPr lang="en-US" sz="1800" b="1" i="1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pad%’: </a:t>
            </a:r>
            <a:r>
              <a:rPr lang="en-US" sz="1600" b="1" i="0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List the date when the first </a:t>
            </a:r>
            <a:r>
              <a:rPr lang="en-US" sz="1600" b="1" i="0" dirty="0" err="1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succesful</a:t>
            </a:r>
            <a:r>
              <a:rPr lang="en-US" sz="1600" b="1" i="0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landing outcome in ground pad was </a:t>
            </a:r>
            <a:r>
              <a:rPr lang="en-US" sz="1600" b="1" i="0" dirty="0" err="1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acheived</a:t>
            </a:r>
            <a:r>
              <a:rPr lang="en-US" sz="1600" b="1" i="0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Queries used can be found </a:t>
            </a:r>
            <a:r>
              <a:rPr lang="en-US" sz="1800" b="1" i="1" dirty="0">
                <a:effectLst/>
                <a:highlight>
                  <a:srgbClr val="FFFFFF"/>
                </a:highlight>
                <a:latin typeface="Abadi" panose="020B0604020104020204" pitchFamily="34" charset="0"/>
                <a:hlinkClick r:id="rId3"/>
              </a:rPr>
              <a:t>here</a:t>
            </a:r>
            <a:endParaRPr lang="en-US" sz="1600" b="1" i="1" dirty="0"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800" b="1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here to access the notebook containing the EDA queries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used to visualize the data. It was used  because, it is ideal to display the relationship between two variables and observe the nature of such relation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a link to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Interractive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maps are useful for data exploration and communicating research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from different site and as such had to display the information of failed and successful launches as a cluster on the map. The ability to zoom in and out aids one to easily spot sites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F18A7-5EA6-984A-0EC1-C2FCB9E4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361" y="4171691"/>
            <a:ext cx="66929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delivers interactive,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customizaeable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apps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CF1A2-4085-C156-53D7-E434311AF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429000"/>
            <a:ext cx="10269252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here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65D66-E1DE-7798-4970-3E444837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99" y="1414780"/>
            <a:ext cx="3066856" cy="334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BF290-9AAD-6280-98ED-1F80E3A9E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463" y="1414780"/>
            <a:ext cx="3989070" cy="334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6FBE0E-051E-BE0A-FBB8-0C548D19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8" y="1414780"/>
            <a:ext cx="3335704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332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tx1"/>
                </a:solidFill>
              </a:rPr>
              <a:t>Insights from the analysis depicts that most launches were made from Kennedy Space center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tx1"/>
                </a:solidFill>
              </a:rPr>
              <a:t>Most launches were from KSC PAD 39A since most were close to VLEO, GEO and ISS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pPr marL="0" indent="0" algn="l">
              <a:buNone/>
            </a:pPr>
            <a:endParaRPr lang="en-US" sz="1200" b="1" dirty="0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pPr marL="0" indent="0" algn="l">
              <a:buNone/>
            </a:pPr>
            <a:r>
              <a:rPr lang="en-US" sz="12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Conclusion</a:t>
            </a:r>
            <a:endParaRPr lang="en-US" sz="12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pPr algn="l"/>
            <a:r>
              <a:rPr lang="en-US" sz="1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Using Existing Data and Analyzing the data ,SpaceX and other rocket companies can be able to see the best way to reduce the cost of </a:t>
            </a:r>
            <a:r>
              <a:rPr lang="en-US" sz="12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launches,and</a:t>
            </a:r>
            <a:r>
              <a:rPr lang="en-US" sz="1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evolve before there tradition costly launches lead to their absoluteness and losing their client 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8ADB1-D183-867F-0234-6DA89152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5" y="1517161"/>
            <a:ext cx="10515600" cy="226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93C096-CB6D-5E39-C0E4-03A2C2A8DF7E}"/>
              </a:ext>
            </a:extLst>
          </p:cNvPr>
          <p:cNvSpPr txBox="1"/>
          <p:nvPr/>
        </p:nvSpPr>
        <p:spPr>
          <a:xfrm>
            <a:off x="836245" y="4079631"/>
            <a:ext cx="10449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From the chart, it can be inferred that:</a:t>
            </a:r>
            <a:b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</a:b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●VAFB SLC 4E has Low Payload launches</a:t>
            </a: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●CCAFS SLC 40 has more Higher Payload Launches and Low Payload </a:t>
            </a:r>
            <a:r>
              <a:rPr lang="en-US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Lauches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32048"/>
            <a:ext cx="10297883" cy="379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intrigued about how data is able to drive the world, I was encouraged and motivated to take up a course in Data Science to enable me gain insight about how data can be manipulated to draw meaningful insights.</a:t>
            </a:r>
            <a:r>
              <a:rPr lang="en-US" sz="2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F0502020204030204" pitchFamily="34" charset="0"/>
              </a:rPr>
              <a:t> Applied Data science Capstone project is a course that I took to complete IBM professional certification in Data Science on </a:t>
            </a:r>
            <a:r>
              <a:rPr lang="en-US" sz="20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F0502020204030204" pitchFamily="34" charset="0"/>
              </a:rPr>
              <a:t>coursera</a:t>
            </a:r>
            <a:r>
              <a:rPr lang="en-US" sz="2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F0502020204030204" pitchFamily="34" charset="0"/>
              </a:rPr>
              <a:t> .This capstone project enabled me practice and use the skills acquired in the previous </a:t>
            </a:r>
            <a:r>
              <a:rPr lang="en-US" sz="2000" dirty="0">
                <a:solidFill>
                  <a:srgbClr val="242424"/>
                </a:solidFill>
                <a:highlight>
                  <a:srgbClr val="FFFFFF"/>
                </a:highlight>
                <a:latin typeface="Abadi" panose="020F0502020204030204" pitchFamily="34" charset="0"/>
              </a:rPr>
              <a:t>modules to</a:t>
            </a:r>
            <a:r>
              <a:rPr lang="en-US" sz="2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F0502020204030204" pitchFamily="34" charset="0"/>
              </a:rPr>
              <a:t> real world datasets to </a:t>
            </a:r>
            <a:r>
              <a:rPr lang="en-US" sz="20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F0502020204030204" pitchFamily="34" charset="0"/>
              </a:rPr>
              <a:t>extract,clean,explore</a:t>
            </a:r>
            <a:r>
              <a:rPr lang="en-US" sz="2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F0502020204030204" pitchFamily="34" charset="0"/>
              </a:rPr>
              <a:t> and analyze to get insights from it.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algn="l"/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SpaceX is a aerospace manufacturer, space transportation services and communications corporation which is a disruptive just like Tesla both founded by Elon </a:t>
            </a:r>
            <a:r>
              <a:rPr lang="en-US" sz="72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Musk.Despite</a:t>
            </a:r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being less than 20 years old SpaceX has managed to reduce the cost by more than 50% compared to other company and said to reduce by 99% when the Starship project will be completed.</a:t>
            </a:r>
          </a:p>
          <a:p>
            <a:pPr algn="l"/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This is because </a:t>
            </a:r>
            <a:r>
              <a:rPr lang="en-US" sz="72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spaceX</a:t>
            </a:r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has developed Technology to land the first stage booster which is 70% the cost of the rocket .By landing it safely they are able to reuse the booster and the cost of the launches .</a:t>
            </a:r>
          </a:p>
          <a:p>
            <a:pPr algn="l"/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Using their reused boosters cost 50% less of their </a:t>
            </a:r>
            <a:r>
              <a:rPr lang="en-US" sz="72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their</a:t>
            </a:r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cost to use a new booster and this has made </a:t>
            </a:r>
            <a:r>
              <a:rPr lang="en-US" sz="72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spaceX</a:t>
            </a:r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the company of that dominate the market .</a:t>
            </a:r>
          </a:p>
          <a:p>
            <a:pPr algn="l"/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In this capstone we will be analyzing the data ,from wiki extracted through web scrapping and </a:t>
            </a:r>
            <a:r>
              <a:rPr lang="en-US" sz="72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spacex</a:t>
            </a:r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</a:t>
            </a:r>
            <a:r>
              <a:rPr lang="en-US" sz="72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api</a:t>
            </a:r>
            <a:r>
              <a:rPr lang="en-US" sz="72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to get insights and predict booster landing to drone ship safely 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A047B-874F-01AD-C266-7115491D2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871"/>
            <a:ext cx="10515600" cy="4351338"/>
          </a:xfrm>
        </p:spPr>
        <p:txBody>
          <a:bodyPr/>
          <a:lstStyle/>
          <a:p>
            <a:pPr algn="l"/>
            <a:r>
              <a:rPr lang="en-US" sz="24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Data Collection</a:t>
            </a:r>
            <a:endParaRPr lang="en-US" sz="24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The data for this project was collected through </a:t>
            </a:r>
            <a:r>
              <a:rPr lang="en-US" sz="24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webscrapintg</a:t>
            </a:r>
            <a: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and is available on this </a:t>
            </a:r>
            <a:r>
              <a:rPr lang="en-US" sz="24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github</a:t>
            </a:r>
            <a: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 </a:t>
            </a:r>
            <a:r>
              <a:rPr lang="en-US" sz="24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  <a:hlinkClick r:id="rId2"/>
              </a:rPr>
              <a:t>here</a:t>
            </a:r>
            <a:endParaRPr lang="en-US" sz="24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SpaceX </a:t>
            </a:r>
            <a:r>
              <a:rPr lang="en-US" sz="24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api</a:t>
            </a:r>
            <a: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data collection is available on this </a:t>
            </a:r>
            <a:r>
              <a:rPr lang="en-US" sz="2400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github</a:t>
            </a:r>
            <a: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 </a:t>
            </a:r>
            <a:r>
              <a:rPr lang="en-US" sz="24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  <a:hlinkClick r:id="rId3"/>
              </a:rPr>
              <a:t>here</a:t>
            </a:r>
            <a:endParaRPr lang="en-US" sz="24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en-US" sz="24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Data Wrangling</a:t>
            </a:r>
            <a:endParaRPr lang="en-US" sz="24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After data collection, analysis was made to fish put the missing data ,and  wrong data types by doing the following to clean the data :</a:t>
            </a:r>
            <a:b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</a:br>
            <a:r>
              <a:rPr lang="en-US" sz="2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	</a:t>
            </a:r>
            <a:r>
              <a:rPr lang="en-US" sz="2400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Replace the missing data using various techniques</a:t>
            </a:r>
            <a:br>
              <a:rPr lang="en-US" sz="2400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</a:br>
            <a:r>
              <a:rPr lang="en-US" sz="2400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	Change data type of the data.</a:t>
            </a:r>
            <a:br>
              <a:rPr lang="en-US" sz="2400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</a:br>
            <a:r>
              <a:rPr lang="en-US" sz="2400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	Represent categorical data using integer or float dummy numbers -one  	hot encoding</a:t>
            </a:r>
            <a:endParaRPr lang="en-US" sz="24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endParaRPr lang="en-US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9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79C27-10D5-1A89-E9F3-F048BCD6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Exploratory Data Analysis</a:t>
            </a:r>
            <a:endParaRPr lang="en-US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After the data was cleaned, it was then analyzed and visualized to get some insights of the launches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9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data set used for this project was scrapped from the web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link to how it was achieved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71AACC5-7F27-02AD-7820-58751DB1F584}"/>
              </a:ext>
            </a:extLst>
          </p:cNvPr>
          <p:cNvGraphicFramePr/>
          <p:nvPr/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f80a141d-92ca-4d3d-9308-f7e7b1d44ce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893</Words>
  <Application>Microsoft Office PowerPoint</Application>
  <PresentationFormat>Widescreen</PresentationFormat>
  <Paragraphs>99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Abadi</vt:lpstr>
      <vt:lpstr>Arial</vt:lpstr>
      <vt:lpstr>Calibri</vt:lpstr>
      <vt:lpstr>IBM Plex Mono SemiBold</vt:lpstr>
      <vt:lpstr>source-serif-pro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Abigail Tawiah</cp:lastModifiedBy>
  <cp:revision>201</cp:revision>
  <dcterms:created xsi:type="dcterms:W3CDTF">2021-04-29T18:58:34Z</dcterms:created>
  <dcterms:modified xsi:type="dcterms:W3CDTF">2024-04-18T02:02:50Z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